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75" r:id="rId4"/>
    <p:sldId id="274" r:id="rId5"/>
    <p:sldId id="273" r:id="rId6"/>
    <p:sldId id="272" r:id="rId7"/>
    <p:sldId id="258" r:id="rId8"/>
    <p:sldId id="259" r:id="rId9"/>
    <p:sldId id="260" r:id="rId10"/>
    <p:sldId id="261" r:id="rId11"/>
    <p:sldId id="277" r:id="rId12"/>
    <p:sldId id="262" r:id="rId13"/>
    <p:sldId id="276" r:id="rId14"/>
    <p:sldId id="264" r:id="rId15"/>
    <p:sldId id="265" r:id="rId16"/>
    <p:sldId id="266" r:id="rId17"/>
  </p:sldIdLst>
  <p:sldSz cx="9144000" cy="5143500" type="screen16x9"/>
  <p:notesSz cx="6858000" cy="9144000"/>
  <p:embeddedFontLst>
    <p:embeddedFont>
      <p:font typeface="Poppins"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7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1" d="100"/>
          <a:sy n="111" d="100"/>
        </p:scale>
        <p:origin x="634" y="77"/>
      </p:cViewPr>
      <p:guideLst>
        <p:guide orient="horz" pos="1620"/>
        <p:guide pos="2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51586bc1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751586bc1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751586bc1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751586bc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959b1680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959b1680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4f40d41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4f40d41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4f40d41a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4f40d41a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959b1680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959b168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959b1680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959b1680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751586bc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751586bc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959b1680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959b1680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57" name="Google Shape;57;p13"/>
          <p:cNvSpPr txBox="1"/>
          <p:nvPr/>
        </p:nvSpPr>
        <p:spPr>
          <a:xfrm>
            <a:off x="171050" y="2993250"/>
            <a:ext cx="8759700" cy="19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i="1" u="sng" dirty="0">
                <a:solidFill>
                  <a:schemeClr val="tx1"/>
                </a:solidFill>
              </a:rPr>
              <a:t>Team Name:</a:t>
            </a:r>
            <a:endParaRPr sz="1600" b="1" i="1" u="sng" dirty="0">
              <a:solidFill>
                <a:schemeClr val="tx1"/>
              </a:solidFill>
            </a:endParaRPr>
          </a:p>
          <a:p>
            <a:pPr marL="0" lvl="0" indent="0" algn="l" rtl="0">
              <a:spcBef>
                <a:spcPts val="0"/>
              </a:spcBef>
              <a:spcAft>
                <a:spcPts val="0"/>
              </a:spcAft>
              <a:buNone/>
            </a:pPr>
            <a:r>
              <a:rPr lang="en-US" sz="1500" b="1" dirty="0">
                <a:solidFill>
                  <a:schemeClr val="tx1"/>
                </a:solidFill>
              </a:rPr>
              <a:t>Indian Institute of Technology, Madras; Indian Institute of Technology, Bombay</a:t>
            </a:r>
            <a:endParaRPr sz="1500" b="1" dirty="0">
              <a:solidFill>
                <a:schemeClr val="tx1"/>
              </a:solidFill>
            </a:endParaRPr>
          </a:p>
          <a:p>
            <a:pPr marL="0" lvl="0" indent="0" algn="l" rtl="0">
              <a:spcBef>
                <a:spcPts val="0"/>
              </a:spcBef>
              <a:spcAft>
                <a:spcPts val="0"/>
              </a:spcAft>
              <a:buNone/>
            </a:pPr>
            <a:endParaRPr sz="1500" dirty="0">
              <a:solidFill>
                <a:schemeClr val="dk2"/>
              </a:solidFill>
            </a:endParaRPr>
          </a:p>
          <a:p>
            <a:pPr marL="0" lvl="0" indent="0" algn="l" rtl="0">
              <a:spcBef>
                <a:spcPts val="0"/>
              </a:spcBef>
              <a:spcAft>
                <a:spcPts val="0"/>
              </a:spcAft>
              <a:buNone/>
            </a:pPr>
            <a:r>
              <a:rPr lang="en-GB" sz="1600" b="1" i="1" u="sng" dirty="0">
                <a:solidFill>
                  <a:schemeClr val="tx1"/>
                </a:solidFill>
              </a:rPr>
              <a:t>Team Members Details:</a:t>
            </a:r>
            <a:endParaRPr sz="1600" b="1" i="1" u="sng" dirty="0">
              <a:solidFill>
                <a:schemeClr val="tx1"/>
              </a:solidFill>
            </a:endParaRPr>
          </a:p>
          <a:p>
            <a:pPr marL="457200" lvl="0" indent="-323850" algn="l" rtl="0">
              <a:spcBef>
                <a:spcPts val="0"/>
              </a:spcBef>
              <a:spcAft>
                <a:spcPts val="0"/>
              </a:spcAft>
              <a:buClr>
                <a:schemeClr val="dk2"/>
              </a:buClr>
              <a:buSzPts val="1500"/>
              <a:buAutoNum type="arabicPeriod"/>
            </a:pPr>
            <a:r>
              <a:rPr lang="en-GB" sz="1500" b="1" dirty="0">
                <a:solidFill>
                  <a:schemeClr val="tx1"/>
                </a:solidFill>
              </a:rPr>
              <a:t>Agnij Dutta</a:t>
            </a:r>
            <a:endParaRPr sz="1500" b="1" dirty="0">
              <a:solidFill>
                <a:schemeClr val="tx1"/>
              </a:solidFill>
            </a:endParaRPr>
          </a:p>
          <a:p>
            <a:pPr marL="457200" lvl="0" indent="-323850" algn="l" rtl="0">
              <a:spcBef>
                <a:spcPts val="0"/>
              </a:spcBef>
              <a:spcAft>
                <a:spcPts val="0"/>
              </a:spcAft>
              <a:buClr>
                <a:schemeClr val="dk2"/>
              </a:buClr>
              <a:buSzPts val="1500"/>
              <a:buAutoNum type="arabicPeriod"/>
            </a:pPr>
            <a:r>
              <a:rPr lang="en-GB" sz="1500" b="1" dirty="0">
                <a:solidFill>
                  <a:schemeClr val="tx1"/>
                </a:solidFill>
              </a:rPr>
              <a:t>Mainak Dasgupta</a:t>
            </a:r>
            <a:endParaRPr sz="1500" b="1" dirty="0">
              <a:solidFill>
                <a:schemeClr val="tx1"/>
              </a:solidFill>
            </a:endParaRPr>
          </a:p>
          <a:p>
            <a:pPr marL="457200" lvl="0" indent="-323850" algn="l" rtl="0">
              <a:spcBef>
                <a:spcPts val="0"/>
              </a:spcBef>
              <a:spcAft>
                <a:spcPts val="0"/>
              </a:spcAft>
              <a:buClr>
                <a:schemeClr val="dk2"/>
              </a:buClr>
              <a:buSzPts val="1500"/>
              <a:buAutoNum type="arabicPeriod"/>
            </a:pPr>
            <a:r>
              <a:rPr lang="en-US" sz="1500" b="1" dirty="0" err="1">
                <a:solidFill>
                  <a:schemeClr val="tx1"/>
                </a:solidFill>
              </a:rPr>
              <a:t>Atreem</a:t>
            </a:r>
            <a:r>
              <a:rPr lang="en-US" sz="1500" b="1" dirty="0">
                <a:solidFill>
                  <a:schemeClr val="tx1"/>
                </a:solidFill>
              </a:rPr>
              <a:t> 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8"/>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97" name="Google Shape;97;p18"/>
          <p:cNvSpPr txBox="1"/>
          <p:nvPr/>
        </p:nvSpPr>
        <p:spPr>
          <a:xfrm>
            <a:off x="134400" y="806350"/>
            <a:ext cx="8845200" cy="1649400"/>
          </a:xfrm>
          <a:prstGeom prst="rect">
            <a:avLst/>
          </a:prstGeom>
          <a:noFill/>
          <a:ln>
            <a:noFill/>
          </a:ln>
        </p:spPr>
        <p:txBody>
          <a:bodyPr spcFirstLastPara="1" wrap="square" lIns="91425" tIns="91425" rIns="91425" bIns="91425" anchor="t" anchorCtr="0">
            <a:noAutofit/>
          </a:bodyPr>
          <a:lstStyle/>
          <a:p>
            <a:r>
              <a:rPr lang="en-US" sz="1050" b="1" dirty="0"/>
              <a:t>Features Offered by the Solution</a:t>
            </a:r>
          </a:p>
          <a:p>
            <a:pPr>
              <a:buFont typeface="+mj-lt"/>
              <a:buAutoNum type="arabicPeriod"/>
            </a:pPr>
            <a:r>
              <a:rPr lang="en-US" sz="1050" b="1" dirty="0"/>
              <a:t>High-Resolution Terrain Analysis:</a:t>
            </a:r>
            <a:endParaRPr lang="en-US" sz="1050" dirty="0"/>
          </a:p>
          <a:p>
            <a:pPr marL="742950" lvl="1" indent="-285750">
              <a:buFont typeface="+mj-lt"/>
              <a:buAutoNum type="arabicPeriod"/>
            </a:pPr>
            <a:r>
              <a:rPr lang="en-US" sz="1050" dirty="0"/>
              <a:t>Utilizes data from Chandrayaan-2’s Terrain Mapping Camera (TMC) and Optical High Resolution Camera (OHRC) for detailed terrain analysis.</a:t>
            </a:r>
          </a:p>
          <a:p>
            <a:pPr marL="742950" lvl="1" indent="-285750">
              <a:buFont typeface="+mj-lt"/>
              <a:buAutoNum type="arabicPeriod"/>
            </a:pPr>
            <a:r>
              <a:rPr lang="en-US" sz="1050" dirty="0"/>
              <a:t>Provides a clear view of the lunar surface, identifying potential hazards like craters and boulders.</a:t>
            </a:r>
          </a:p>
          <a:p>
            <a:pPr>
              <a:buFont typeface="+mj-lt"/>
              <a:buAutoNum type="arabicPeriod"/>
            </a:pPr>
            <a:r>
              <a:rPr lang="en-US" sz="1050" b="1" dirty="0"/>
              <a:t>Advanced Feature Detection:</a:t>
            </a:r>
            <a:endParaRPr lang="en-US" sz="1050" dirty="0"/>
          </a:p>
          <a:p>
            <a:pPr marL="742950" lvl="1" indent="-285750">
              <a:buFont typeface="+mj-lt"/>
              <a:buAutoNum type="arabicPeriod"/>
            </a:pPr>
            <a:r>
              <a:rPr lang="en-US" sz="1050" dirty="0"/>
              <a:t>Implements OpenCV’s Hough Circles algorithm to detect and map circular features such as craters.</a:t>
            </a:r>
          </a:p>
          <a:p>
            <a:pPr marL="742950" lvl="1" indent="-285750">
              <a:buFont typeface="+mj-lt"/>
              <a:buAutoNum type="arabicPeriod"/>
            </a:pPr>
            <a:r>
              <a:rPr lang="en-US" sz="1050" dirty="0"/>
              <a:t>Uses image ROI algorithms to focus on specific areas of interest.</a:t>
            </a:r>
          </a:p>
          <a:p>
            <a:pPr>
              <a:buFont typeface="+mj-lt"/>
              <a:buAutoNum type="arabicPeriod"/>
            </a:pPr>
            <a:r>
              <a:rPr lang="en-US" sz="1050" b="1" dirty="0"/>
              <a:t>Optimized Path Planning:</a:t>
            </a:r>
            <a:endParaRPr lang="en-US" sz="1050" dirty="0"/>
          </a:p>
          <a:p>
            <a:pPr marL="742950" lvl="1" indent="-285750">
              <a:buFont typeface="+mj-lt"/>
              <a:buAutoNum type="arabicPeriod"/>
            </a:pPr>
            <a:r>
              <a:rPr lang="en-US" sz="1050" dirty="0"/>
              <a:t>Applies the A* algorithm to generate a safe, obstacle-free path for the rover.</a:t>
            </a:r>
          </a:p>
          <a:p>
            <a:pPr marL="742950" lvl="1" indent="-285750">
              <a:buFont typeface="+mj-lt"/>
              <a:buAutoNum type="arabicPeriod"/>
            </a:pPr>
            <a:r>
              <a:rPr lang="en-US" sz="1050" dirty="0"/>
              <a:t>Considers ground clearance and terrain challenges to ensure smooth navigation.</a:t>
            </a:r>
          </a:p>
          <a:p>
            <a:pPr>
              <a:buFont typeface="+mj-lt"/>
              <a:buAutoNum type="arabicPeriod"/>
            </a:pPr>
            <a:r>
              <a:rPr lang="en-US" sz="1050" b="1" dirty="0"/>
              <a:t>Scientific Stops Identification:</a:t>
            </a:r>
            <a:endParaRPr lang="en-US" sz="1050" dirty="0"/>
          </a:p>
          <a:p>
            <a:pPr marL="742950" lvl="1" indent="-285750">
              <a:buFont typeface="+mj-lt"/>
              <a:buAutoNum type="arabicPeriod"/>
            </a:pPr>
            <a:r>
              <a:rPr lang="en-US" sz="1050" dirty="0"/>
              <a:t>Integrates data from the Imaging Infra-red Spectrometer (IIRS) to pinpoint scientifically significant sites.</a:t>
            </a:r>
          </a:p>
          <a:p>
            <a:pPr marL="742950" lvl="1" indent="-285750">
              <a:buFont typeface="+mj-lt"/>
              <a:buAutoNum type="arabicPeriod"/>
            </a:pPr>
            <a:r>
              <a:rPr lang="en-US" sz="1050" dirty="0"/>
              <a:t>Marks at least ten stops for detailed analysis and observations.</a:t>
            </a:r>
          </a:p>
          <a:p>
            <a:pPr>
              <a:buFont typeface="+mj-lt"/>
              <a:buAutoNum type="arabicPeriod"/>
            </a:pPr>
            <a:r>
              <a:rPr lang="en-US" sz="1050" b="1" dirty="0"/>
              <a:t>Solar Exposure Analysis:</a:t>
            </a:r>
            <a:endParaRPr lang="en-US" sz="1050" dirty="0"/>
          </a:p>
          <a:p>
            <a:pPr marL="742950" lvl="1" indent="-285750">
              <a:buFont typeface="+mj-lt"/>
              <a:buAutoNum type="arabicPeriod"/>
            </a:pPr>
            <a:r>
              <a:rPr lang="en-US" sz="1050" dirty="0"/>
              <a:t>Evaluates the solar exposure of the rover’s path to optimize energy usage and prevent operation in permanently shadowed regions.</a:t>
            </a:r>
          </a:p>
          <a:p>
            <a:pPr>
              <a:buFont typeface="+mj-lt"/>
              <a:buAutoNum type="arabicPeriod"/>
            </a:pPr>
            <a:r>
              <a:rPr lang="en-US" sz="1050" b="1" dirty="0"/>
              <a:t>Interactive Visualization:</a:t>
            </a:r>
            <a:endParaRPr lang="en-US" sz="1050" dirty="0"/>
          </a:p>
          <a:p>
            <a:pPr marL="742950" lvl="1" indent="-285750">
              <a:buFont typeface="+mj-lt"/>
              <a:buAutoNum type="arabicPeriod"/>
            </a:pPr>
            <a:r>
              <a:rPr lang="en-US" sz="1050" dirty="0"/>
              <a:t>Provides an interactive map using QGIS and ArcMap for users to view and modify the rover’s path and scientific stops.</a:t>
            </a:r>
          </a:p>
          <a:p>
            <a:pPr marL="742950" lvl="1" indent="-285750">
              <a:buFont typeface="+mj-lt"/>
              <a:buAutoNum type="arabicPeriod"/>
            </a:pPr>
            <a:r>
              <a:rPr lang="en-US" sz="1050" dirty="0"/>
              <a:t>Offers clear annotations of the traverse route and key features.</a:t>
            </a:r>
          </a:p>
          <a:p>
            <a:pPr>
              <a:buFont typeface="+mj-lt"/>
              <a:buAutoNum type="arabicPeriod"/>
            </a:pPr>
            <a:r>
              <a:rPr lang="en-US" sz="1050" b="1" dirty="0"/>
              <a:t>Dynamic Path Adjustment:</a:t>
            </a:r>
            <a:endParaRPr lang="en-US" sz="1050" dirty="0"/>
          </a:p>
          <a:p>
            <a:pPr marL="742950" lvl="1" indent="-285750">
              <a:buFont typeface="+mj-lt"/>
              <a:buAutoNum type="arabicPeriod"/>
            </a:pPr>
            <a:r>
              <a:rPr lang="en-US" sz="1050" dirty="0"/>
              <a:t>Allows users to adjust the path and stops based on real-time data and requirements.</a:t>
            </a:r>
          </a:p>
          <a:p>
            <a:pPr marL="742950" lvl="1" indent="-285750">
              <a:buFont typeface="+mj-lt"/>
              <a:buAutoNum type="arabicPeriod"/>
            </a:pPr>
            <a:r>
              <a:rPr lang="en-US" sz="1050" dirty="0"/>
              <a:t>Ensures flexibility and adaptability in mission planning.</a:t>
            </a:r>
          </a:p>
          <a:p>
            <a:pPr>
              <a:buFont typeface="+mj-lt"/>
              <a:buAutoNum type="arabicPeriod"/>
            </a:pPr>
            <a:r>
              <a:rPr lang="en-US" sz="1050" b="1" dirty="0"/>
              <a:t>Annotated Map Creation:</a:t>
            </a:r>
            <a:endParaRPr lang="en-US" sz="1050" dirty="0"/>
          </a:p>
          <a:p>
            <a:pPr marL="742950" lvl="1" indent="-285750">
              <a:buFont typeface="+mj-lt"/>
              <a:buAutoNum type="arabicPeriod"/>
            </a:pPr>
            <a:r>
              <a:rPr lang="en-US" sz="1050" dirty="0"/>
              <a:t>Generates detailed annotated maps showing the rover’s route, scientific stops, and major features.</a:t>
            </a:r>
          </a:p>
          <a:p>
            <a:pPr marL="742950" lvl="1" indent="-285750">
              <a:buFont typeface="+mj-lt"/>
              <a:buAutoNum type="arabicPeriod"/>
            </a:pPr>
            <a:r>
              <a:rPr lang="en-US" sz="1050" dirty="0"/>
              <a:t>Enhances mission planning and communication through clear visual representation.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128" name="Google Shape;128;p22"/>
          <p:cNvPicPr preferRelativeResize="0"/>
          <p:nvPr>
            <p:custDataLst>
              <p:tags r:id="rId1"/>
            </p:custDataLst>
          </p:nvPr>
        </p:nvPicPr>
        <p:blipFill rotWithShape="1">
          <a:blip r:embed="rId5"/>
          <a:srcRect/>
          <a:stretch>
            <a:fillRect/>
          </a:stretch>
        </p:blipFill>
        <p:spPr>
          <a:xfrm>
            <a:off x="-635" y="0"/>
            <a:ext cx="9143365" cy="5143500"/>
          </a:xfrm>
          <a:prstGeom prst="rect">
            <a:avLst/>
          </a:prstGeom>
          <a:noFill/>
          <a:ln>
            <a:noFill/>
          </a:ln>
        </p:spPr>
      </p:pic>
      <p:sp>
        <p:nvSpPr>
          <p:cNvPr id="4" name="Text Box 3"/>
          <p:cNvSpPr txBox="1"/>
          <p:nvPr/>
        </p:nvSpPr>
        <p:spPr>
          <a:xfrm>
            <a:off x="534670" y="882650"/>
            <a:ext cx="8120380" cy="306705"/>
          </a:xfrm>
          <a:prstGeom prst="rect">
            <a:avLst/>
          </a:prstGeom>
          <a:noFill/>
        </p:spPr>
        <p:txBody>
          <a:bodyPr wrap="square" rtlCol="0">
            <a:spAutoFit/>
          </a:bodyPr>
          <a:lstStyle/>
          <a:p>
            <a:pPr algn="ctr"/>
            <a:r>
              <a:rPr lang="en-US" b="1"/>
              <a:t>Hyperspectral Analysis of CH2 IIRS Data</a:t>
            </a:r>
          </a:p>
        </p:txBody>
      </p:sp>
      <p:pic>
        <p:nvPicPr>
          <p:cNvPr id="6" name="image5.png"/>
          <p:cNvPicPr preferRelativeResize="0"/>
          <p:nvPr>
            <p:custDataLst>
              <p:tags r:id="rId2"/>
            </p:custDataLst>
          </p:nvPr>
        </p:nvPicPr>
        <p:blipFill>
          <a:blip r:embed="rId6"/>
          <a:srcRect/>
          <a:stretch>
            <a:fillRect/>
          </a:stretch>
        </p:blipFill>
        <p:spPr>
          <a:xfrm>
            <a:off x="4640580" y="3277235"/>
            <a:ext cx="3692525" cy="1499870"/>
          </a:xfrm>
          <a:prstGeom prst="rect">
            <a:avLst/>
          </a:prstGeom>
        </p:spPr>
      </p:pic>
      <p:sp>
        <p:nvSpPr>
          <p:cNvPr id="7" name="Text Box 6"/>
          <p:cNvSpPr txBox="1"/>
          <p:nvPr/>
        </p:nvSpPr>
        <p:spPr>
          <a:xfrm>
            <a:off x="4479290" y="1344930"/>
            <a:ext cx="4281805" cy="2030095"/>
          </a:xfrm>
          <a:prstGeom prst="rect">
            <a:avLst/>
          </a:prstGeom>
          <a:noFill/>
        </p:spPr>
        <p:txBody>
          <a:bodyPr wrap="square" rtlCol="0">
            <a:spAutoFit/>
          </a:bodyPr>
          <a:lstStyle/>
          <a:p>
            <a:r>
              <a:rPr lang="en-US"/>
              <a:t>1. MNF (Maximum Noise Fraction) method applied to reduce dimensionality of original image.</a:t>
            </a:r>
          </a:p>
          <a:p>
            <a:r>
              <a:rPr lang="en-US"/>
              <a:t>a.Calculated Noise Covariant Matrix (say cov1)</a:t>
            </a:r>
          </a:p>
          <a:p>
            <a:r>
              <a:rPr lang="en-US"/>
              <a:t>b.Calculated inverse of cov1</a:t>
            </a:r>
          </a:p>
          <a:p>
            <a:r>
              <a:rPr lang="en-US"/>
              <a:t>c.Performed Noise whitening </a:t>
            </a:r>
          </a:p>
          <a:p>
            <a:r>
              <a:rPr lang="en-US"/>
              <a:t>d.Applied PCA to whitened data</a:t>
            </a:r>
          </a:p>
          <a:p>
            <a:r>
              <a:rPr lang="en-US"/>
              <a:t>e.Sorted eigenvectors in descending order</a:t>
            </a:r>
          </a:p>
          <a:p>
            <a:r>
              <a:rPr lang="en-US"/>
              <a:t>f.Transformed whitened data using sorted eigenvectors</a:t>
            </a:r>
          </a:p>
        </p:txBody>
      </p:sp>
      <p:pic>
        <p:nvPicPr>
          <p:cNvPr id="8" name="image8.png"/>
          <p:cNvPicPr preferRelativeResize="0"/>
          <p:nvPr>
            <p:custDataLst>
              <p:tags r:id="rId3"/>
            </p:custDataLst>
          </p:nvPr>
        </p:nvPicPr>
        <p:blipFill>
          <a:blip r:embed="rId7"/>
          <a:srcRect/>
          <a:stretch>
            <a:fillRect/>
          </a:stretch>
        </p:blipFill>
        <p:spPr>
          <a:xfrm>
            <a:off x="226378" y="1389063"/>
            <a:ext cx="4252595" cy="2943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19"/>
          <p:cNvPicPr preferRelativeResize="0"/>
          <p:nvPr/>
        </p:nvPicPr>
        <p:blipFill rotWithShape="1">
          <a:blip r:embed="rId6"/>
          <a:srcRect/>
          <a:stretch>
            <a:fillRect/>
          </a:stretch>
        </p:blipFill>
        <p:spPr>
          <a:xfrm>
            <a:off x="798" y="0"/>
            <a:ext cx="9142401" cy="5143499"/>
          </a:xfrm>
          <a:prstGeom prst="rect">
            <a:avLst/>
          </a:prstGeom>
          <a:noFill/>
          <a:ln>
            <a:noFill/>
          </a:ln>
        </p:spPr>
      </p:pic>
      <p:sp>
        <p:nvSpPr>
          <p:cNvPr id="105" name="Google Shape;105;p19"/>
          <p:cNvSpPr txBox="1"/>
          <p:nvPr/>
        </p:nvSpPr>
        <p:spPr>
          <a:xfrm>
            <a:off x="134400" y="806350"/>
            <a:ext cx="8845200" cy="67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endParaRPr sz="1800" dirty="0">
              <a:solidFill>
                <a:schemeClr val="dk1"/>
              </a:solidFill>
              <a:latin typeface="Poppins" panose="00000500000000000000"/>
              <a:ea typeface="Poppins" panose="00000500000000000000"/>
              <a:cs typeface="Poppins" panose="00000500000000000000"/>
              <a:sym typeface="Poppins" panose="00000500000000000000"/>
            </a:endParaRPr>
          </a:p>
        </p:txBody>
      </p:sp>
      <p:pic>
        <p:nvPicPr>
          <p:cNvPr id="9" name="image4.png"/>
          <p:cNvPicPr preferRelativeResize="0"/>
          <p:nvPr>
            <p:custDataLst>
              <p:tags r:id="rId1"/>
            </p:custDataLst>
          </p:nvPr>
        </p:nvPicPr>
        <p:blipFill>
          <a:blip r:embed="rId7"/>
          <a:srcRect l="4967"/>
          <a:stretch>
            <a:fillRect/>
          </a:stretch>
        </p:blipFill>
        <p:spPr>
          <a:xfrm>
            <a:off x="635" y="2571750"/>
            <a:ext cx="4712335" cy="2457450"/>
          </a:xfrm>
          <a:prstGeom prst="rect">
            <a:avLst/>
          </a:prstGeom>
        </p:spPr>
      </p:pic>
      <p:pic>
        <p:nvPicPr>
          <p:cNvPr id="7" name="image9.png"/>
          <p:cNvPicPr preferRelativeResize="0"/>
          <p:nvPr>
            <p:custDataLst>
              <p:tags r:id="rId2"/>
            </p:custDataLst>
          </p:nvPr>
        </p:nvPicPr>
        <p:blipFill>
          <a:blip r:embed="rId8"/>
          <a:srcRect l="37548" t="42135"/>
          <a:stretch>
            <a:fillRect/>
          </a:stretch>
        </p:blipFill>
        <p:spPr>
          <a:xfrm>
            <a:off x="5812986" y="2503855"/>
            <a:ext cx="2662555" cy="2065020"/>
          </a:xfrm>
          <a:prstGeom prst="rect">
            <a:avLst/>
          </a:prstGeom>
        </p:spPr>
      </p:pic>
      <p:pic>
        <p:nvPicPr>
          <p:cNvPr id="2" name="image9.png"/>
          <p:cNvPicPr preferRelativeResize="0"/>
          <p:nvPr>
            <p:custDataLst>
              <p:tags r:id="rId3"/>
            </p:custDataLst>
          </p:nvPr>
        </p:nvPicPr>
        <p:blipFill>
          <a:blip r:embed="rId8"/>
          <a:srcRect t="-1444" r="21293" b="62855"/>
          <a:stretch>
            <a:fillRect/>
          </a:stretch>
        </p:blipFill>
        <p:spPr>
          <a:xfrm>
            <a:off x="4115631" y="876980"/>
            <a:ext cx="4359910" cy="16630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4"/>
          <a:srcRect/>
          <a:stretch>
            <a:fillRect/>
          </a:stretch>
        </p:blipFill>
        <p:spPr>
          <a:xfrm>
            <a:off x="-635" y="0"/>
            <a:ext cx="9143365" cy="5143500"/>
          </a:xfrm>
          <a:prstGeom prst="rect">
            <a:avLst/>
          </a:prstGeom>
          <a:noFill/>
          <a:ln>
            <a:noFill/>
          </a:ln>
        </p:spPr>
      </p:pic>
      <p:pic>
        <p:nvPicPr>
          <p:cNvPr id="8" name="image10.png"/>
          <p:cNvPicPr preferRelativeResize="0"/>
          <p:nvPr>
            <p:custDataLst>
              <p:tags r:id="rId1"/>
            </p:custDataLst>
          </p:nvPr>
        </p:nvPicPr>
        <p:blipFill>
          <a:blip r:embed="rId5"/>
          <a:srcRect/>
          <a:stretch>
            <a:fillRect/>
          </a:stretch>
        </p:blipFill>
        <p:spPr>
          <a:xfrm>
            <a:off x="118745" y="814705"/>
            <a:ext cx="3990975" cy="3908425"/>
          </a:xfrm>
          <a:prstGeom prst="rect">
            <a:avLst/>
          </a:prstGeom>
        </p:spPr>
      </p:pic>
      <p:sp>
        <p:nvSpPr>
          <p:cNvPr id="2" name="Text Box 1"/>
          <p:cNvSpPr txBox="1"/>
          <p:nvPr/>
        </p:nvSpPr>
        <p:spPr>
          <a:xfrm>
            <a:off x="4547235" y="2095500"/>
            <a:ext cx="4194810" cy="953135"/>
          </a:xfrm>
          <a:prstGeom prst="rect">
            <a:avLst/>
          </a:prstGeom>
          <a:noFill/>
        </p:spPr>
        <p:txBody>
          <a:bodyPr wrap="square" rtlCol="0">
            <a:spAutoFit/>
          </a:bodyPr>
          <a:lstStyle/>
          <a:p>
            <a:r>
              <a:rPr lang="en-US"/>
              <a:t>Non Black and Pink regions highlighted by green clusters are the most diverse and concentrated groups of minerals like olivine, anorthosite, pyroxene etc.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0" name="Google Shape;120;p21"/>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121" name="Google Shape;121;p21"/>
          <p:cNvSpPr txBox="1"/>
          <p:nvPr/>
        </p:nvSpPr>
        <p:spPr>
          <a:xfrm>
            <a:off x="134400" y="806350"/>
            <a:ext cx="8845200" cy="672000"/>
          </a:xfrm>
          <a:prstGeom prst="rect">
            <a:avLst/>
          </a:prstGeom>
          <a:noFill/>
          <a:ln>
            <a:noFill/>
          </a:ln>
        </p:spPr>
        <p:txBody>
          <a:bodyPr spcFirstLastPara="1" wrap="square" lIns="91425" tIns="91425" rIns="91425" bIns="91425" anchor="t" anchorCtr="0">
            <a:noAutofit/>
          </a:bodyPr>
          <a:lstStyle/>
          <a:p>
            <a:r>
              <a:rPr lang="en-US" sz="900" b="1" u="sng" dirty="0"/>
              <a:t>Solution Brief: Lunar Rover Navigation System</a:t>
            </a:r>
          </a:p>
          <a:p>
            <a:r>
              <a:rPr lang="en-US" sz="900" b="1" dirty="0"/>
              <a:t>Objective:</a:t>
            </a:r>
            <a:r>
              <a:rPr lang="en-US" sz="900" dirty="0"/>
              <a:t> The goal of this project was to develop a robust and efficient navigation route for a lunar rover on the south pole region of the Moon using data from Chandrayaan-2 missions. The solution aimed to ensure safe and scientifically valuable exploration by integrating high-resolution imaging and terrain data, advanced feature detection, and optimized path planning.</a:t>
            </a:r>
          </a:p>
          <a:p>
            <a:endParaRPr lang="en-US" sz="900" dirty="0"/>
          </a:p>
        </p:txBody>
      </p:sp>
      <p:sp>
        <p:nvSpPr>
          <p:cNvPr id="2" name="Text Box 1"/>
          <p:cNvSpPr txBox="1"/>
          <p:nvPr/>
        </p:nvSpPr>
        <p:spPr>
          <a:xfrm>
            <a:off x="240665" y="1412240"/>
            <a:ext cx="7947025" cy="3442335"/>
          </a:xfrm>
          <a:prstGeom prst="rect">
            <a:avLst/>
          </a:prstGeom>
          <a:noFill/>
        </p:spPr>
        <p:txBody>
          <a:bodyPr wrap="square" rtlCol="0">
            <a:noAutofit/>
          </a:bodyPr>
          <a:lstStyle/>
          <a:p>
            <a:r>
              <a:rPr lang="en-US" sz="1000" b="1" dirty="0">
                <a:sym typeface="+mn-ea"/>
              </a:rPr>
              <a:t>Key Components:</a:t>
            </a:r>
            <a:endParaRPr lang="en-US" sz="1000" dirty="0"/>
          </a:p>
          <a:p>
            <a:pPr>
              <a:buFont typeface="+mj-lt"/>
              <a:buAutoNum type="arabicPeriod"/>
            </a:pPr>
            <a:r>
              <a:rPr lang="en-US" sz="1000" b="1" dirty="0">
                <a:sym typeface="+mn-ea"/>
              </a:rPr>
              <a:t>Data Acquisition:</a:t>
            </a:r>
            <a:endParaRPr lang="en-US" sz="1000" dirty="0"/>
          </a:p>
          <a:p>
            <a:pPr marL="742950" lvl="1" indent="-285750">
              <a:buFont typeface="+mj-lt"/>
              <a:buAutoNum type="arabicPeriod"/>
            </a:pPr>
            <a:r>
              <a:rPr lang="en-US" sz="1000" dirty="0">
                <a:sym typeface="+mn-ea"/>
              </a:rPr>
              <a:t>Utilized imagery and terrain models from Chandrayaan-2’s Terrain Mapping Camera (TMC), Optical High Resolution Camera (OHRC), and Imaging Infra-red Spectrometer (IIRS) to gather comprehensive surface and topographic data.</a:t>
            </a:r>
            <a:endParaRPr lang="en-US" sz="1000" dirty="0"/>
          </a:p>
          <a:p>
            <a:pPr>
              <a:buFont typeface="+mj-lt"/>
              <a:buAutoNum type="arabicPeriod"/>
            </a:pPr>
            <a:r>
              <a:rPr lang="en-US" sz="1000" b="1" dirty="0">
                <a:sym typeface="+mn-ea"/>
              </a:rPr>
              <a:t>Data Processing:</a:t>
            </a:r>
            <a:endParaRPr lang="en-US" sz="1000" dirty="0"/>
          </a:p>
          <a:p>
            <a:pPr marL="742950" lvl="1" indent="-285750">
              <a:buFont typeface="+mj-lt"/>
              <a:buAutoNum type="arabicPeriod"/>
            </a:pPr>
            <a:r>
              <a:rPr lang="en-US" sz="1000" dirty="0">
                <a:sym typeface="+mn-ea"/>
              </a:rPr>
              <a:t>Employed preprocessing techniques to enhance and prepare data for analysis.</a:t>
            </a:r>
            <a:endParaRPr lang="en-US" sz="1000" dirty="0"/>
          </a:p>
          <a:p>
            <a:pPr marL="742950" lvl="1" indent="-285750">
              <a:buFont typeface="+mj-lt"/>
              <a:buAutoNum type="arabicPeriod"/>
            </a:pPr>
            <a:r>
              <a:rPr lang="en-US" sz="1000" dirty="0">
                <a:sym typeface="+mn-ea"/>
              </a:rPr>
              <a:t>Applied OpenCV algorithms, including Hough Circles and image ROI, to detect and map surface features such as craters and boulders.</a:t>
            </a:r>
            <a:endParaRPr lang="en-US" sz="1000" dirty="0"/>
          </a:p>
          <a:p>
            <a:pPr>
              <a:buFont typeface="+mj-lt"/>
              <a:buAutoNum type="arabicPeriod"/>
            </a:pPr>
            <a:r>
              <a:rPr lang="en-US" sz="1000" b="1" dirty="0">
                <a:sym typeface="+mn-ea"/>
              </a:rPr>
              <a:t>Path Planning:</a:t>
            </a:r>
            <a:endParaRPr lang="en-US" sz="1000" dirty="0"/>
          </a:p>
          <a:p>
            <a:pPr marL="742950" lvl="1" indent="-285750">
              <a:buFont typeface="+mj-lt"/>
              <a:buAutoNum type="arabicPeriod"/>
            </a:pPr>
            <a:r>
              <a:rPr lang="en-US" sz="1000" dirty="0">
                <a:sym typeface="+mn-ea"/>
              </a:rPr>
              <a:t>Used the A* algorithm to generate an obstacle-free path for the rover, ensuring it avoids hazardous areas while maintaining a minimum distance of 100 meters from the landing site.</a:t>
            </a:r>
            <a:endParaRPr lang="en-US" sz="1000" dirty="0"/>
          </a:p>
          <a:p>
            <a:pPr marL="742950" lvl="1" indent="-285750">
              <a:buFont typeface="+mj-lt"/>
              <a:buAutoNum type="arabicPeriod"/>
            </a:pPr>
            <a:r>
              <a:rPr lang="en-US" sz="1000" dirty="0">
                <a:sym typeface="+mn-ea"/>
              </a:rPr>
              <a:t>Analyzed solar exposure to optimize energy efficiency and avoid long periods in permanently shadowed regions.</a:t>
            </a:r>
            <a:endParaRPr lang="en-US" sz="1000" dirty="0"/>
          </a:p>
          <a:p>
            <a:pPr>
              <a:buFont typeface="+mj-lt"/>
              <a:buAutoNum type="arabicPeriod"/>
            </a:pPr>
            <a:r>
              <a:rPr lang="en-US" sz="1000" b="1" dirty="0">
                <a:sym typeface="+mn-ea"/>
              </a:rPr>
              <a:t>Path Analysis and Optimization:</a:t>
            </a:r>
            <a:endParaRPr lang="en-US" sz="1000" dirty="0"/>
          </a:p>
          <a:p>
            <a:pPr marL="742950" lvl="1" indent="-285750">
              <a:buFont typeface="+mj-lt"/>
              <a:buAutoNum type="arabicPeriod"/>
            </a:pPr>
            <a:r>
              <a:rPr lang="en-US" sz="1000" dirty="0">
                <a:sym typeface="+mn-ea"/>
              </a:rPr>
              <a:t>Incorporated scientific data to identify and mark at least ten significant stops along the path for in-depth analysis and exploration.</a:t>
            </a:r>
            <a:endParaRPr lang="en-US" sz="1000" dirty="0"/>
          </a:p>
          <a:p>
            <a:pPr marL="742950" lvl="1" indent="-285750">
              <a:buFont typeface="+mj-lt"/>
              <a:buAutoNum type="arabicPeriod"/>
            </a:pPr>
            <a:r>
              <a:rPr lang="en-US" sz="1000" dirty="0">
                <a:sym typeface="+mn-ea"/>
              </a:rPr>
              <a:t>Created an annotated map highlighting the rover’s route and key features, facilitating mission planning and execution.</a:t>
            </a:r>
            <a:endParaRPr lang="en-US" sz="1000" dirty="0"/>
          </a:p>
          <a:p>
            <a:pPr>
              <a:buFont typeface="+mj-lt"/>
              <a:buAutoNum type="arabicPeriod"/>
            </a:pPr>
            <a:r>
              <a:rPr lang="en-US" sz="1000" b="1" dirty="0">
                <a:sym typeface="+mn-ea"/>
              </a:rPr>
              <a:t>Interactive Visualization:</a:t>
            </a:r>
            <a:endParaRPr lang="en-US" sz="1000" dirty="0"/>
          </a:p>
          <a:p>
            <a:pPr marL="742950" lvl="1" indent="-285750">
              <a:buFont typeface="+mj-lt"/>
              <a:buAutoNum type="arabicPeriod"/>
            </a:pPr>
            <a:r>
              <a:rPr lang="en-US" sz="1000" dirty="0">
                <a:sym typeface="+mn-ea"/>
              </a:rPr>
              <a:t>Developed interactive maps using QGIS and ArcMap to visualize the rover’s path and scientific stops.</a:t>
            </a:r>
            <a:endParaRPr lang="en-US" sz="1000" dirty="0"/>
          </a:p>
          <a:p>
            <a:pPr marL="742950" lvl="1" indent="-285750">
              <a:buFont typeface="+mj-lt"/>
              <a:buAutoNum type="arabicPeriod"/>
            </a:pPr>
            <a:r>
              <a:rPr lang="en-US" sz="1000" dirty="0">
                <a:sym typeface="+mn-ea"/>
              </a:rPr>
              <a:t>Enabled users to adjust and optimize the route based on real-time data and mission requirements.</a:t>
            </a:r>
            <a:endParaRPr lang="en-US" sz="1000" dirty="0"/>
          </a:p>
          <a:p>
            <a:endParaRPr lang="en-US"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2" name="Text Box 1"/>
          <p:cNvSpPr txBox="1"/>
          <p:nvPr/>
        </p:nvSpPr>
        <p:spPr>
          <a:xfrm>
            <a:off x="852805" y="1152525"/>
            <a:ext cx="7205345" cy="3322955"/>
          </a:xfrm>
          <a:prstGeom prst="rect">
            <a:avLst/>
          </a:prstGeom>
          <a:noFill/>
        </p:spPr>
        <p:txBody>
          <a:bodyPr wrap="square" rtlCol="0">
            <a:spAutoFit/>
          </a:bodyPr>
          <a:lstStyle/>
          <a:p>
            <a:r>
              <a:rPr lang="en-US" b="1" u="sng" dirty="0">
                <a:sym typeface="+mn-ea"/>
              </a:rPr>
              <a:t>Unique Selling Proposition (USP):</a:t>
            </a:r>
            <a:r>
              <a:rPr lang="en-US" dirty="0">
                <a:sym typeface="+mn-ea"/>
              </a:rPr>
              <a:t> The solution integrates a multi-layered approach combining diverse datasets and advanced algorithms, providing a detailed, obstacle-free path for the rover that maximizes scientific value and operational efficiency. The use of interactive visualization tools ensures that mission planning is both flexible and user-friendly.</a:t>
            </a:r>
            <a:endParaRPr lang="en-US" dirty="0"/>
          </a:p>
          <a:p>
            <a:r>
              <a:rPr lang="en-US" b="1" u="sng" dirty="0">
                <a:sym typeface="+mn-ea"/>
              </a:rPr>
              <a:t>Benefits:</a:t>
            </a:r>
            <a:endParaRPr lang="en-US" u="sng" dirty="0"/>
          </a:p>
          <a:p>
            <a:pPr>
              <a:buFont typeface="Arial" panose="020B0604020202020204" pitchFamily="34" charset="0"/>
              <a:buChar char="•"/>
            </a:pPr>
            <a:r>
              <a:rPr lang="en-US" b="1" dirty="0">
                <a:sym typeface="+mn-ea"/>
              </a:rPr>
              <a:t>Safety:</a:t>
            </a:r>
            <a:r>
              <a:rPr lang="en-US" dirty="0">
                <a:sym typeface="+mn-ea"/>
              </a:rPr>
              <a:t> Ensures the rover navigates through safe terrain, avoiding obstacles and hazards.</a:t>
            </a:r>
            <a:endParaRPr lang="en-US" dirty="0"/>
          </a:p>
          <a:p>
            <a:pPr>
              <a:buFont typeface="Arial" panose="020B0604020202020204" pitchFamily="34" charset="0"/>
              <a:buChar char="•"/>
            </a:pPr>
            <a:r>
              <a:rPr lang="en-US" b="1" dirty="0">
                <a:sym typeface="+mn-ea"/>
              </a:rPr>
              <a:t>Scientific Value:</a:t>
            </a:r>
            <a:r>
              <a:rPr lang="en-US" dirty="0">
                <a:sym typeface="+mn-ea"/>
              </a:rPr>
              <a:t> Strategically positions the rover to explore scientifically significant sites.</a:t>
            </a:r>
            <a:endParaRPr lang="en-US" dirty="0"/>
          </a:p>
          <a:p>
            <a:pPr>
              <a:buFont typeface="Arial" panose="020B0604020202020204" pitchFamily="34" charset="0"/>
              <a:buChar char="•"/>
            </a:pPr>
            <a:r>
              <a:rPr lang="en-US" b="1" dirty="0">
                <a:sym typeface="+mn-ea"/>
              </a:rPr>
              <a:t>Efficiency:</a:t>
            </a:r>
            <a:r>
              <a:rPr lang="en-US" dirty="0">
                <a:sym typeface="+mn-ea"/>
              </a:rPr>
              <a:t> Optimizes solar exposure to enhance the rover’s energy utilization.</a:t>
            </a:r>
            <a:endParaRPr lang="en-US" dirty="0"/>
          </a:p>
          <a:p>
            <a:pPr>
              <a:buFont typeface="Arial" panose="020B0604020202020204" pitchFamily="34" charset="0"/>
              <a:buChar char="•"/>
            </a:pPr>
            <a:r>
              <a:rPr lang="en-US" b="1" dirty="0">
                <a:sym typeface="+mn-ea"/>
              </a:rPr>
              <a:t>Flexibility:</a:t>
            </a:r>
            <a:r>
              <a:rPr lang="en-US" dirty="0">
                <a:sym typeface="+mn-ea"/>
              </a:rPr>
              <a:t> Offers an interactive platform for dynamic route adjustments and stop management.</a:t>
            </a:r>
            <a:endParaRPr lang="en-US" dirty="0"/>
          </a:p>
          <a:p>
            <a:r>
              <a:rPr lang="en-US" dirty="0">
                <a:sym typeface="+mn-ea"/>
              </a:rPr>
              <a:t>This solution provides a comprehensive framework for lunar rover navigation, balancing practical navigation needs with scientific exploration goals.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4" name="Google Shape;13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5" name="Google Shape;135;p23"/>
          <p:cNvPicPr preferRelativeResize="0"/>
          <p:nvPr/>
        </p:nvPicPr>
        <p:blipFill rotWithShape="1">
          <a:blip r:embed="rId3"/>
          <a:srcRect/>
          <a:stretch>
            <a:fillRect/>
          </a:stretch>
        </p:blipFill>
        <p:spPr>
          <a:xfrm>
            <a:off x="798" y="0"/>
            <a:ext cx="91424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 name="Google Shape;64;p14"/>
          <p:cNvPicPr preferRelativeResize="0"/>
          <p:nvPr/>
        </p:nvPicPr>
        <p:blipFill rotWithShape="1">
          <a:blip r:embed="rId3"/>
          <a:srcRect/>
          <a:stretch>
            <a:fillRect/>
          </a:stretch>
        </p:blipFill>
        <p:spPr>
          <a:xfrm>
            <a:off x="0" y="0"/>
            <a:ext cx="9142401" cy="5143499"/>
          </a:xfrm>
          <a:prstGeom prst="rect">
            <a:avLst/>
          </a:prstGeom>
          <a:noFill/>
          <a:ln>
            <a:noFill/>
          </a:ln>
        </p:spPr>
      </p:pic>
      <p:sp>
        <p:nvSpPr>
          <p:cNvPr id="65" name="Google Shape;65;p14"/>
          <p:cNvSpPr txBox="1"/>
          <p:nvPr/>
        </p:nvSpPr>
        <p:spPr>
          <a:xfrm>
            <a:off x="0" y="806350"/>
            <a:ext cx="8894100" cy="4782174"/>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r>
              <a:rPr lang="en-US" sz="1200" u="sng" dirty="0">
                <a:latin typeface="+mj-lt"/>
                <a:cs typeface="+mj-lt"/>
              </a:rPr>
              <a:t>To tackle the challenge of identifying a safe navigation route on the Moon's south pole using </a:t>
            </a:r>
            <a:r>
              <a:rPr lang="en-US" sz="1200" u="sng" dirty="0" err="1">
                <a:latin typeface="+mj-lt"/>
                <a:cs typeface="+mj-lt"/>
              </a:rPr>
              <a:t>Chandrayaan</a:t>
            </a:r>
            <a:r>
              <a:rPr lang="en-US" sz="1200" u="sng" dirty="0">
                <a:latin typeface="+mj-lt"/>
                <a:cs typeface="+mj-lt"/>
              </a:rPr>
              <a:t> images, we adopted a systematic approach that began with the analysis of the landing site and concluded with the development of a navigable path incorporating scientific stops.</a:t>
            </a:r>
            <a:endParaRPr lang="en-US" sz="1200" u="sng" dirty="0">
              <a:latin typeface="+mj-lt"/>
              <a:ea typeface="Poppins" panose="00000500000000000000"/>
              <a:cs typeface="+mj-lt"/>
              <a:sym typeface="Poppins" panose="00000500000000000000"/>
            </a:endParaRPr>
          </a:p>
          <a:p>
            <a:pPr>
              <a:buFont typeface="+mj-lt"/>
              <a:buAutoNum type="arabicPeriod"/>
            </a:pPr>
            <a:r>
              <a:rPr lang="en-US" sz="1200" b="1" dirty="0"/>
              <a:t>Landing Site Selection and Initial Analysis:</a:t>
            </a:r>
            <a:r>
              <a:rPr lang="en-US" sz="1200" dirty="0"/>
              <a:t> We began by focusing on the landing coordinates at 85.28° S, 31.20° E. Using the Chandrayaan-2 Terrain Mapping Camera (TMC) and Digital Terrain Model (DTM), we meticulously analyzed the topography and terrain surrounding this location. This preliminary analysis enabled us to identify potential hazards such as boulders, craters, and steep slopes using Hazard analysis using OpenCV.</a:t>
            </a:r>
          </a:p>
          <a:p>
            <a:pPr>
              <a:buFont typeface="+mj-lt"/>
              <a:buAutoNum type="arabicPeriod"/>
            </a:pPr>
            <a:r>
              <a:rPr lang="en-US" sz="1200" b="1" dirty="0"/>
              <a:t>Path Development and Scientific Stops:</a:t>
            </a:r>
            <a:r>
              <a:rPr lang="en-US" sz="1200" dirty="0"/>
              <a:t> We generated a traverse path extending at least 100 meters from the landing site. Our goal was to ensure the path was free from obstacles and incorporated scientifically valuable stops. The Optical High Resolution Camera (OHRC) data was crucial for identifying detailed surface features, while the Imaging Infra-red Spectrometer (IIRS) provided insights into material composition. We used QGIS to overlay the datasets and delineate a path that avoided large shadows and extreme slopes. The path was designed to be partially in sunlit regions to maximize solar power efficiency for the rover. We identified and marked ten scientifically interesting stops along the route. This process was done with hyperspectral analysis of CH2 IIRS data. These stops included potential sites for mineralogical analysis and observations of unique geological formations.</a:t>
            </a:r>
          </a:p>
          <a:p>
            <a:pPr>
              <a:buFont typeface="+mj-lt"/>
              <a:buAutoNum type="arabicPeriod"/>
            </a:pPr>
            <a:r>
              <a:rPr lang="en-US" sz="1200" b="1" dirty="0"/>
              <a:t>Path Justification and Detailed Explanation:</a:t>
            </a:r>
            <a:r>
              <a:rPr lang="en-US" sz="1200" dirty="0"/>
              <a:t> The chosen path was selected based on the presence of scientifically intriguing features, such as unusual mineral deposits and geological formations, while avoiding hazardous regions. We ensured that the rover's ground clearance was sufficient to navigate the path without encountering obstacles. The path’s alignment was adjusted to optimize solar exposure, preventing the rover from traversing long periods in permanent shadow.</a:t>
            </a:r>
          </a:p>
          <a:p>
            <a:pPr>
              <a:buFont typeface="+mj-lt"/>
              <a:buAutoNum type="arabicPeriod"/>
            </a:pPr>
            <a:r>
              <a:rPr lang="en-US" sz="1200" b="1" dirty="0"/>
              <a:t>Annotated Map Preparation:</a:t>
            </a:r>
            <a:r>
              <a:rPr lang="en-US" sz="1200" dirty="0"/>
              <a:t> An annotated map was created using QGIS, clearly marking the 100-meter traverse path, landing site, and ten stops. The map highlighted major features and ensured that the path adhered to safety and scientific requirements.</a:t>
            </a:r>
          </a:p>
          <a:p>
            <a:pPr marL="0" lvl="0" indent="0" algn="just" rtl="0">
              <a:lnSpc>
                <a:spcPct val="115000"/>
              </a:lnSpc>
              <a:spcBef>
                <a:spcPts val="0"/>
              </a:spcBef>
              <a:spcAft>
                <a:spcPts val="500"/>
              </a:spcAft>
              <a:buNone/>
            </a:pPr>
            <a:endParaRPr sz="1050" dirty="0">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5"/>
          <a:srcRect/>
          <a:stretch>
            <a:fillRect/>
          </a:stretch>
        </p:blipFill>
        <p:spPr>
          <a:xfrm>
            <a:off x="2068" y="0"/>
            <a:ext cx="9142401" cy="5143499"/>
          </a:xfrm>
          <a:prstGeom prst="rect">
            <a:avLst/>
          </a:prstGeom>
          <a:noFill/>
          <a:ln>
            <a:noFill/>
          </a:ln>
        </p:spPr>
      </p:pic>
      <p:pic>
        <p:nvPicPr>
          <p:cNvPr id="4" name="image6.png"/>
          <p:cNvPicPr preferRelativeResize="0"/>
          <p:nvPr>
            <p:custDataLst>
              <p:tags r:id="rId1"/>
            </p:custDataLst>
          </p:nvPr>
        </p:nvPicPr>
        <p:blipFill>
          <a:blip r:embed="rId6"/>
          <a:srcRect l="24824" t="14419"/>
          <a:stretch>
            <a:fillRect/>
          </a:stretch>
        </p:blipFill>
        <p:spPr>
          <a:xfrm>
            <a:off x="6013450" y="1710690"/>
            <a:ext cx="3049905" cy="2500630"/>
          </a:xfrm>
          <a:prstGeom prst="rect">
            <a:avLst/>
          </a:prstGeom>
        </p:spPr>
      </p:pic>
      <p:pic>
        <p:nvPicPr>
          <p:cNvPr id="3" name="image1.png"/>
          <p:cNvPicPr preferRelativeResize="0"/>
          <p:nvPr>
            <p:custDataLst>
              <p:tags r:id="rId2"/>
            </p:custDataLst>
          </p:nvPr>
        </p:nvPicPr>
        <p:blipFill>
          <a:blip r:embed="rId7"/>
          <a:srcRect l="23936" t="13188"/>
          <a:stretch>
            <a:fillRect/>
          </a:stretch>
        </p:blipFill>
        <p:spPr>
          <a:xfrm>
            <a:off x="1252220" y="2749550"/>
            <a:ext cx="2423160" cy="2247900"/>
          </a:xfrm>
          <a:prstGeom prst="rect">
            <a:avLst/>
          </a:prstGeom>
        </p:spPr>
      </p:pic>
      <p:sp>
        <p:nvSpPr>
          <p:cNvPr id="5" name="Text Box 4"/>
          <p:cNvSpPr txBox="1"/>
          <p:nvPr/>
        </p:nvSpPr>
        <p:spPr>
          <a:xfrm>
            <a:off x="2386330" y="883920"/>
            <a:ext cx="5383530" cy="737235"/>
          </a:xfrm>
          <a:prstGeom prst="rect">
            <a:avLst/>
          </a:prstGeom>
          <a:noFill/>
        </p:spPr>
        <p:txBody>
          <a:bodyPr wrap="square" rtlCol="0">
            <a:spAutoFit/>
          </a:bodyPr>
          <a:lstStyle/>
          <a:p>
            <a:r>
              <a:rPr lang="en-US" altLang="zh-CN" b="1">
                <a:sym typeface="+mn-ea"/>
              </a:rPr>
              <a:t>HAZARD MAPPING</a:t>
            </a:r>
            <a:r>
              <a:rPr lang="en-US" altLang="zh-CN">
                <a:sym typeface="+mn-ea"/>
              </a:rPr>
              <a:t> - COMPUTER VISION BASED APPROACH USING PYTHON AND QGIS AND OPENCV</a:t>
            </a:r>
            <a:endParaRPr lang="en-US" altLang="zh-CN">
              <a:latin typeface="Arial" panose="020B0604020202020204"/>
              <a:ea typeface="Arial" panose="020B0604020202020204"/>
            </a:endParaRPr>
          </a:p>
          <a:p>
            <a:endParaRPr lang="en-US"/>
          </a:p>
        </p:txBody>
      </p:sp>
      <p:sp>
        <p:nvSpPr>
          <p:cNvPr id="2" name="Text Box 1"/>
          <p:cNvSpPr txBox="1"/>
          <p:nvPr/>
        </p:nvSpPr>
        <p:spPr>
          <a:xfrm>
            <a:off x="160655" y="1461135"/>
            <a:ext cx="3627120" cy="1599565"/>
          </a:xfrm>
          <a:prstGeom prst="rect">
            <a:avLst/>
          </a:prstGeom>
          <a:noFill/>
        </p:spPr>
        <p:txBody>
          <a:bodyPr wrap="square" rtlCol="0">
            <a:spAutoFit/>
          </a:bodyPr>
          <a:lstStyle/>
          <a:p>
            <a:r>
              <a:rPr lang="en-US" b="1"/>
              <a:t>1. Load raster and Extract Region o? Interest (ROI)</a:t>
            </a:r>
          </a:p>
          <a:p>
            <a:endParaRPr lang="en-US"/>
          </a:p>
          <a:p>
            <a:r>
              <a:rPr lang="en-US"/>
              <a:t>a)Python-opencv and rasterio was used to read tmc data exported as .tif file from qgis after cropping ROI in qgis using raster-extract tool.</a:t>
            </a:r>
          </a:p>
        </p:txBody>
      </p:sp>
      <p:sp>
        <p:nvSpPr>
          <p:cNvPr id="6" name="Text Box 5"/>
          <p:cNvSpPr txBox="1"/>
          <p:nvPr/>
        </p:nvSpPr>
        <p:spPr>
          <a:xfrm>
            <a:off x="4445000" y="4140835"/>
            <a:ext cx="4387215" cy="737235"/>
          </a:xfrm>
          <a:prstGeom prst="rect">
            <a:avLst/>
          </a:prstGeom>
          <a:noFill/>
        </p:spPr>
        <p:txBody>
          <a:bodyPr wrap="square" rtlCol="0">
            <a:spAutoFit/>
          </a:bodyPr>
          <a:lstStyle/>
          <a:p>
            <a:endParaRPr lang="en-US"/>
          </a:p>
          <a:p>
            <a:r>
              <a:rPr lang="en-US">
                <a:sym typeface="+mn-ea"/>
              </a:rPr>
              <a:t>c)The read data was reshaped to (x, y, bands) shape and stored as numpy arrays</a:t>
            </a:r>
            <a:endParaRPr lang="en-US"/>
          </a:p>
        </p:txBody>
      </p:sp>
      <p:sp>
        <p:nvSpPr>
          <p:cNvPr id="7" name="Text Box 6"/>
          <p:cNvSpPr txBox="1"/>
          <p:nvPr/>
        </p:nvSpPr>
        <p:spPr>
          <a:xfrm>
            <a:off x="3858895" y="2110740"/>
            <a:ext cx="2212340" cy="2030095"/>
          </a:xfrm>
          <a:prstGeom prst="rect">
            <a:avLst/>
          </a:prstGeom>
          <a:noFill/>
        </p:spPr>
        <p:txBody>
          <a:bodyPr wrap="square" rtlCol="0">
            <a:spAutoFit/>
          </a:bodyPr>
          <a:lstStyle/>
          <a:p>
            <a:r>
              <a:rPr lang="en-US">
                <a:sym typeface="+mn-ea"/>
              </a:rPr>
              <a:t>b)A slope map or same ROI was extracted from qgis in .tif format by using the raster terrain analysis tool “Slope”. This was read in using rasterio. (z-factor was set to 20.00 to extract only high slope areas)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4"/>
          <a:srcRect/>
          <a:stretch>
            <a:fillRect/>
          </a:stretch>
        </p:blipFill>
        <p:spPr>
          <a:xfrm>
            <a:off x="798" y="0"/>
            <a:ext cx="9142401" cy="5143499"/>
          </a:xfrm>
          <a:prstGeom prst="rect">
            <a:avLst/>
          </a:prstGeom>
          <a:noFill/>
          <a:ln>
            <a:noFill/>
          </a:ln>
        </p:spPr>
      </p:pic>
      <p:pic>
        <p:nvPicPr>
          <p:cNvPr id="6" name="image3.png"/>
          <p:cNvPicPr preferRelativeResize="0"/>
          <p:nvPr>
            <p:custDataLst>
              <p:tags r:id="rId1"/>
            </p:custDataLst>
          </p:nvPr>
        </p:nvPicPr>
        <p:blipFill>
          <a:blip r:embed="rId5"/>
          <a:srcRect l="24948" t="15738"/>
          <a:stretch>
            <a:fillRect/>
          </a:stretch>
        </p:blipFill>
        <p:spPr>
          <a:xfrm>
            <a:off x="524510" y="857250"/>
            <a:ext cx="3813810" cy="4007485"/>
          </a:xfrm>
          <a:prstGeom prst="rect">
            <a:avLst/>
          </a:prstGeom>
        </p:spPr>
      </p:pic>
      <p:sp>
        <p:nvSpPr>
          <p:cNvPr id="2" name="Text Box 1"/>
          <p:cNvSpPr txBox="1"/>
          <p:nvPr/>
        </p:nvSpPr>
        <p:spPr>
          <a:xfrm>
            <a:off x="4902200" y="1152525"/>
            <a:ext cx="3627120" cy="2891790"/>
          </a:xfrm>
          <a:prstGeom prst="rect">
            <a:avLst/>
          </a:prstGeom>
          <a:noFill/>
        </p:spPr>
        <p:txBody>
          <a:bodyPr wrap="square" rtlCol="0">
            <a:spAutoFit/>
          </a:bodyPr>
          <a:lstStyle/>
          <a:p>
            <a:endParaRPr lang="en-US"/>
          </a:p>
          <a:p>
            <a:r>
              <a:rPr lang="en-US" b="1"/>
              <a:t>2.Identify High Slope areas</a:t>
            </a:r>
            <a:endParaRPr lang="en-US"/>
          </a:p>
          <a:p>
            <a:endParaRPr lang="en-US"/>
          </a:p>
          <a:p>
            <a:r>
              <a:rPr lang="en-US"/>
              <a:t>a)Slope map was converted to gray scale and high slope gradient was figured out by identifying values in the np array in the high slope gradient range using cv2.inRange() function.</a:t>
            </a:r>
          </a:p>
          <a:p>
            <a:endParaRPr lang="en-US"/>
          </a:p>
          <a:p>
            <a:endParaRPr lang="en-US"/>
          </a:p>
          <a:p>
            <a:r>
              <a:rPr lang="en-US"/>
              <a:t>b)A mask was created using the above function and placed on the tmc roi data to identify high slope regions.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4"/>
          <a:srcRect/>
          <a:stretch>
            <a:fillRect/>
          </a:stretch>
        </p:blipFill>
        <p:spPr>
          <a:xfrm>
            <a:off x="798" y="0"/>
            <a:ext cx="9142401" cy="5143499"/>
          </a:xfrm>
          <a:prstGeom prst="rect">
            <a:avLst/>
          </a:prstGeom>
          <a:noFill/>
          <a:ln>
            <a:noFill/>
          </a:ln>
        </p:spPr>
      </p:pic>
      <p:pic>
        <p:nvPicPr>
          <p:cNvPr id="11" name="image7.png"/>
          <p:cNvPicPr preferRelativeResize="0"/>
          <p:nvPr>
            <p:custDataLst>
              <p:tags r:id="rId1"/>
            </p:custDataLst>
          </p:nvPr>
        </p:nvPicPr>
        <p:blipFill>
          <a:blip r:embed="rId5"/>
          <a:srcRect l="24193" t="14214"/>
          <a:stretch>
            <a:fillRect/>
          </a:stretch>
        </p:blipFill>
        <p:spPr>
          <a:xfrm>
            <a:off x="4196080" y="1017588"/>
            <a:ext cx="4947920" cy="3533775"/>
          </a:xfrm>
          <a:prstGeom prst="rect">
            <a:avLst/>
          </a:prstGeom>
        </p:spPr>
      </p:pic>
      <p:sp>
        <p:nvSpPr>
          <p:cNvPr id="2" name="Text Box 1"/>
          <p:cNvSpPr txBox="1"/>
          <p:nvPr/>
        </p:nvSpPr>
        <p:spPr>
          <a:xfrm>
            <a:off x="256540" y="1103630"/>
            <a:ext cx="3940175" cy="3753485"/>
          </a:xfrm>
          <a:prstGeom prst="rect">
            <a:avLst/>
          </a:prstGeom>
          <a:noFill/>
        </p:spPr>
        <p:txBody>
          <a:bodyPr wrap="square" rtlCol="0">
            <a:spAutoFit/>
          </a:bodyPr>
          <a:lstStyle/>
          <a:p>
            <a:r>
              <a:rPr lang="en-US" b="1"/>
              <a:t>3.Ridge Detection with Canny Edge</a:t>
            </a:r>
          </a:p>
          <a:p>
            <a:r>
              <a:rPr lang="en-US"/>
              <a:t>	</a:t>
            </a:r>
          </a:p>
          <a:p>
            <a:r>
              <a:rPr lang="en-US"/>
              <a:t>a)A copy of the initial roi was extensively blurred using the gaussian blur method for identification of high risk ridges.</a:t>
            </a:r>
          </a:p>
          <a:p>
            <a:endParaRPr lang="en-US"/>
          </a:p>
          <a:p>
            <a:r>
              <a:rPr lang="en-US"/>
              <a:t>b)Opencv Canny Edge algorithm was executed on the blurred image to create a mask of edges found of high risk grayscale gradient. The higher the gradient, the faster neighboring pixels change grayscale values. This mask was superimposed on the tmc roi np array to identify ridges too risky for a rover to cross.</a:t>
            </a:r>
          </a:p>
          <a:p>
            <a:endParaRPr lang="en-US"/>
          </a:p>
          <a:p>
            <a:r>
              <a:rPr lang="en-US"/>
              <a:t>c)The steepness of the ridge was identified by the grayscale intensity of the canny edge mask lines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8" name="Google Shape;128;p22"/>
          <p:cNvPicPr preferRelativeResize="0"/>
          <p:nvPr/>
        </p:nvPicPr>
        <p:blipFill rotWithShape="1">
          <a:blip r:embed="rId4"/>
          <a:srcRect/>
          <a:stretch>
            <a:fillRect/>
          </a:stretch>
        </p:blipFill>
        <p:spPr>
          <a:xfrm>
            <a:off x="798" y="0"/>
            <a:ext cx="9142401" cy="5143499"/>
          </a:xfrm>
          <a:prstGeom prst="rect">
            <a:avLst/>
          </a:prstGeom>
          <a:noFill/>
          <a:ln>
            <a:noFill/>
          </a:ln>
        </p:spPr>
      </p:pic>
      <p:pic>
        <p:nvPicPr>
          <p:cNvPr id="10" name="image2.png"/>
          <p:cNvPicPr preferRelativeResize="0"/>
          <p:nvPr>
            <p:custDataLst>
              <p:tags r:id="rId1"/>
            </p:custDataLst>
          </p:nvPr>
        </p:nvPicPr>
        <p:blipFill>
          <a:blip r:embed="rId5"/>
          <a:srcRect l="24519" t="16625"/>
          <a:stretch>
            <a:fillRect/>
          </a:stretch>
        </p:blipFill>
        <p:spPr>
          <a:xfrm>
            <a:off x="-317" y="863600"/>
            <a:ext cx="4486275" cy="3994150"/>
          </a:xfrm>
          <a:prstGeom prst="rect">
            <a:avLst/>
          </a:prstGeom>
        </p:spPr>
      </p:pic>
      <p:sp>
        <p:nvSpPr>
          <p:cNvPr id="2" name="Text Box 1"/>
          <p:cNvSpPr txBox="1"/>
          <p:nvPr/>
        </p:nvSpPr>
        <p:spPr>
          <a:xfrm>
            <a:off x="4797425" y="1113790"/>
            <a:ext cx="3280410" cy="3107690"/>
          </a:xfrm>
          <a:prstGeom prst="rect">
            <a:avLst/>
          </a:prstGeom>
          <a:noFill/>
        </p:spPr>
        <p:txBody>
          <a:bodyPr wrap="square" rtlCol="0">
            <a:spAutoFit/>
          </a:bodyPr>
          <a:lstStyle/>
          <a:p>
            <a:r>
              <a:rPr lang="en-US" b="1"/>
              <a:t>4.Crater Filtering with Hough-Circles Algorithm</a:t>
            </a:r>
          </a:p>
          <a:p>
            <a:endParaRPr lang="en-US"/>
          </a:p>
          <a:p>
            <a:r>
              <a:rPr lang="en-US"/>
              <a:t>a)Original tmc roi was converted to grayscale and blurred.</a:t>
            </a:r>
          </a:p>
          <a:p>
            <a:endParaRPr lang="en-US"/>
          </a:p>
          <a:p>
            <a:r>
              <a:rPr lang="en-US"/>
              <a:t>b)Hough Circles algorithm was fine tuned to identify different craters fitting two category sizes.</a:t>
            </a:r>
          </a:p>
          <a:p>
            <a:endParaRPr lang="en-US"/>
          </a:p>
          <a:p>
            <a:r>
              <a:rPr lang="en-US"/>
              <a:t>c)Both these categories had their own hough circle filter to identify individual craters and dense small-sized crater areas to avoid.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 name="Google Shape;72;p15"/>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73" name="Google Shape;73;p15"/>
          <p:cNvSpPr txBox="1"/>
          <p:nvPr/>
        </p:nvSpPr>
        <p:spPr>
          <a:xfrm>
            <a:off x="109950" y="818550"/>
            <a:ext cx="8882100" cy="572700"/>
          </a:xfrm>
          <a:prstGeom prst="rect">
            <a:avLst/>
          </a:prstGeom>
          <a:noFill/>
          <a:ln>
            <a:noFill/>
          </a:ln>
        </p:spPr>
        <p:txBody>
          <a:bodyPr spcFirstLastPara="1" wrap="square" lIns="91425" tIns="91425" rIns="91425" bIns="91425" anchor="t" anchorCtr="0">
            <a:noAutofit/>
          </a:bodyPr>
          <a:lstStyle/>
          <a:p>
            <a:pPr algn="ctr"/>
            <a:r>
              <a:rPr lang="en-US" sz="2400" b="1" dirty="0"/>
              <a:t>Technologies Used</a:t>
            </a:r>
          </a:p>
          <a:p>
            <a:r>
              <a:rPr lang="en-US" sz="1600" dirty="0"/>
              <a:t>We utilized Python and </a:t>
            </a:r>
            <a:r>
              <a:rPr lang="en-US" sz="1600" dirty="0" err="1"/>
              <a:t>Jupyter</a:t>
            </a:r>
            <a:r>
              <a:rPr lang="en-US" sz="1600" dirty="0"/>
              <a:t> for data processing and analysis, employing OpenCV for feature detection using Hough Circles and image ROI algorithms. QGIS and ArcMap facilitated map creation and path planning. NumPy supported numerical operations, while the A*/dijkstra algorithm optimized the rover's traverse route, ensuring safety and 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0" name="Google Shape;80;p16"/>
          <p:cNvPicPr preferRelativeResize="0"/>
          <p:nvPr/>
        </p:nvPicPr>
        <p:blipFill rotWithShape="1">
          <a:blip r:embed="rId3"/>
          <a:srcRect/>
          <a:stretch>
            <a:fillRect/>
          </a:stretch>
        </p:blipFill>
        <p:spPr>
          <a:xfrm>
            <a:off x="798" y="0"/>
            <a:ext cx="9142401" cy="5143499"/>
          </a:xfrm>
          <a:prstGeom prst="rect">
            <a:avLst/>
          </a:prstGeom>
          <a:noFill/>
          <a:ln>
            <a:noFill/>
          </a:ln>
        </p:spPr>
      </p:pic>
      <p:sp>
        <p:nvSpPr>
          <p:cNvPr id="81" name="Google Shape;81;p16"/>
          <p:cNvSpPr txBox="1"/>
          <p:nvPr/>
        </p:nvSpPr>
        <p:spPr>
          <a:xfrm>
            <a:off x="109950" y="818550"/>
            <a:ext cx="8882100" cy="572700"/>
          </a:xfrm>
          <a:prstGeom prst="rect">
            <a:avLst/>
          </a:prstGeom>
          <a:noFill/>
          <a:ln>
            <a:noFill/>
          </a:ln>
        </p:spPr>
        <p:txBody>
          <a:bodyPr spcFirstLastPara="1" wrap="square" lIns="91425" tIns="91425" rIns="91425" bIns="91425" anchor="t" anchorCtr="0">
            <a:noAutofit/>
          </a:bodyPr>
          <a:lstStyle/>
          <a:p>
            <a:r>
              <a:rPr lang="en-US" sz="1600" b="1" u="sng" dirty="0"/>
              <a:t>Differentiation from Existing Ideas:</a:t>
            </a:r>
          </a:p>
          <a:p>
            <a:endParaRPr lang="en-US" sz="1200" dirty="0"/>
          </a:p>
          <a:p>
            <a:r>
              <a:rPr lang="en-US" sz="1200" dirty="0"/>
              <a:t>Our approach stands out by integrating multiple datasets (TMC, DTM, OHRC, and IIRS) to create a comprehensive, multi-layered analysis of the lunar south pole. While traditional methods often rely on single-source data or simplistic path planning, our solution combines advanced image processing (using OpenCV’s Hough Circles and image ROI algorithms) with sophisticated pathfinding techniques (like A*), allowing for a more detailed and scientifically enriched navigation route.</a:t>
            </a:r>
          </a:p>
          <a:p>
            <a:r>
              <a:rPr lang="en-US" sz="1600" b="1" dirty="0"/>
              <a:t>Problem Solving:</a:t>
            </a:r>
            <a:endParaRPr lang="en-US" sz="1600" dirty="0"/>
          </a:p>
          <a:p>
            <a:r>
              <a:rPr lang="en-US" sz="1200" dirty="0"/>
              <a:t>The solution addresses the challenge of navigating the Moon's south pole by providing a safe, obstacle-free path that incorporates scientifically valuable stops. By leveraging high-resolution imagery and terrain models, we ensure that the rover avoids hazardous areas such as craters and boulders while maximizing scientific exploration opportunities. The integration of solar considerations and the avoidance of permanent shadows optimize the rover's power efficiency and operational capability. The stop points are determined using the concentrated ice-caps from terrain analysis and the hyperspectral analysis of IIRS.</a:t>
            </a:r>
          </a:p>
          <a:p>
            <a:r>
              <a:rPr lang="en-US" sz="1600" b="1" dirty="0"/>
              <a:t>Unique Selling Proposition (USP):</a:t>
            </a:r>
            <a:endParaRPr lang="en-US" sz="1600" dirty="0"/>
          </a:p>
          <a:p>
            <a:r>
              <a:rPr lang="en-US" sz="1200" dirty="0"/>
              <a:t>The USP of our solution lies in its holistic approach combining diverse data sources with advanced algorithms for detailed path planning. This method not only ensures safety by avoiding obstacles but also enhances scientific value by strategically positioning stops for in-depth analysis. The use of Python, </a:t>
            </a:r>
            <a:r>
              <a:rPr lang="en-US" sz="1200" dirty="0" err="1"/>
              <a:t>Jupyter</a:t>
            </a:r>
            <a:r>
              <a:rPr lang="en-US" sz="1200" dirty="0"/>
              <a:t>, OpenCV, Spectral Python and QGIS for integrated data processing and pathfinding ensures a robust, innovative solution that balances practical navigation needs with scientific exploration goals. The use of Hyperspectral Analysis of CH2 IIRS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rotWithShape="1">
          <a:blip r:embed="rId4"/>
          <a:srcRect/>
          <a:stretch>
            <a:fillRect/>
          </a:stretch>
        </p:blipFill>
        <p:spPr>
          <a:xfrm>
            <a:off x="798" y="0"/>
            <a:ext cx="9142401" cy="5143499"/>
          </a:xfrm>
          <a:prstGeom prst="rect">
            <a:avLst/>
          </a:prstGeom>
          <a:noFill/>
          <a:ln>
            <a:noFill/>
          </a:ln>
        </p:spPr>
      </p:pic>
      <p:sp>
        <p:nvSpPr>
          <p:cNvPr id="89" name="Google Shape;89;p17"/>
          <p:cNvSpPr txBox="1"/>
          <p:nvPr/>
        </p:nvSpPr>
        <p:spPr>
          <a:xfrm>
            <a:off x="134400" y="806350"/>
            <a:ext cx="8845200" cy="67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500"/>
              </a:spcAft>
              <a:buNone/>
            </a:pPr>
            <a:endParaRPr sz="1800" dirty="0">
              <a:solidFill>
                <a:schemeClr val="dk2"/>
              </a:solidFill>
              <a:latin typeface="Poppins" panose="00000500000000000000"/>
              <a:ea typeface="Poppins" panose="00000500000000000000"/>
              <a:cs typeface="Poppins" panose="00000500000000000000"/>
              <a:sym typeface="Poppins" panose="00000500000000000000"/>
            </a:endParaRPr>
          </a:p>
        </p:txBody>
      </p:sp>
      <p:pic>
        <p:nvPicPr>
          <p:cNvPr id="5" name="image11.png"/>
          <p:cNvPicPr preferRelativeResize="0"/>
          <p:nvPr>
            <p:custDataLst>
              <p:tags r:id="rId1"/>
            </p:custDataLst>
          </p:nvPr>
        </p:nvPicPr>
        <p:blipFill>
          <a:blip r:embed="rId5"/>
          <a:srcRect/>
          <a:stretch>
            <a:fillRect/>
          </a:stretch>
        </p:blipFill>
        <p:spPr>
          <a:xfrm>
            <a:off x="469900" y="1017905"/>
            <a:ext cx="5843905" cy="3677920"/>
          </a:xfrm>
          <a:prstGeom prst="rect">
            <a:avLst/>
          </a:prstGeom>
        </p:spPr>
      </p:pic>
      <p:pic>
        <p:nvPicPr>
          <p:cNvPr id="2" name="Picture 1"/>
          <p:cNvPicPr>
            <a:picLocks noChangeAspect="1"/>
          </p:cNvPicPr>
          <p:nvPr/>
        </p:nvPicPr>
        <p:blipFill>
          <a:blip r:embed="rId6"/>
          <a:srcRect l="25641" t="4557" r="32171" b="8126"/>
          <a:stretch>
            <a:fillRect/>
          </a:stretch>
        </p:blipFill>
        <p:spPr>
          <a:xfrm>
            <a:off x="6890385" y="685165"/>
            <a:ext cx="1527175" cy="420941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1845</Words>
  <Application>Microsoft Office PowerPoint</Application>
  <PresentationFormat>On-screen Show (16:9)</PresentationFormat>
  <Paragraphs>106</Paragraphs>
  <Slides>16</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Poppins</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Agnij Dutta</cp:lastModifiedBy>
  <cp:revision>5</cp:revision>
  <dcterms:created xsi:type="dcterms:W3CDTF">2024-07-26T12:48:57Z</dcterms:created>
  <dcterms:modified xsi:type="dcterms:W3CDTF">2024-07-26T14:51:41Z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D1AEBE02FDFE4E03B1F503B035D8791A_12</vt:lpwstr>
  </property>
  <property fmtid="{D5CDD505-2E9C-101B-9397-08002B2CF9AE}" pid="3" name="KSOProductBuildVer">
    <vt:lpwstr>1033-12.2.0.17153</vt:lpwstr>
  </property>
</Properties>
</file>